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404" r:id="rId2"/>
    <p:sldId id="282" r:id="rId3"/>
    <p:sldId id="271" r:id="rId4"/>
    <p:sldId id="277" r:id="rId5"/>
    <p:sldId id="281" r:id="rId6"/>
    <p:sldId id="261" r:id="rId7"/>
    <p:sldId id="273" r:id="rId8"/>
    <p:sldId id="263" r:id="rId9"/>
    <p:sldId id="272" r:id="rId10"/>
    <p:sldId id="275" r:id="rId11"/>
    <p:sldId id="265" r:id="rId12"/>
    <p:sldId id="284" r:id="rId13"/>
    <p:sldId id="274" r:id="rId14"/>
    <p:sldId id="285" r:id="rId15"/>
    <p:sldId id="270" r:id="rId16"/>
    <p:sldId id="268" r:id="rId17"/>
    <p:sldId id="276" r:id="rId18"/>
    <p:sldId id="279" r:id="rId19"/>
    <p:sldId id="269" r:id="rId2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C34"/>
    <a:srgbClr val="1B3764"/>
    <a:srgbClr val="F2CFCF"/>
    <a:srgbClr val="FFF1B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0" autoAdjust="0"/>
    <p:restoredTop sz="84306" autoAdjust="0"/>
  </p:normalViewPr>
  <p:slideViewPr>
    <p:cSldViewPr snapToGrid="0">
      <p:cViewPr varScale="1">
        <p:scale>
          <a:sx n="137" d="100"/>
          <a:sy n="137" d="100"/>
        </p:scale>
        <p:origin x="510" y="132"/>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12/12/2023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who you are and why you are here! </a:t>
            </a:r>
          </a:p>
          <a:p>
            <a:r>
              <a:rPr lang="en-US" dirty="0"/>
              <a:t>-- Recent masters graduate looking for PhD options, met Daniela at imbizo and got super interested in her work. A bit about my background, </a:t>
            </a:r>
            <a:endParaRPr lang="en-IN" dirty="0"/>
          </a:p>
        </p:txBody>
      </p:sp>
      <p:sp>
        <p:nvSpPr>
          <p:cNvPr id="4" name="Slide Number Placeholder 3"/>
          <p:cNvSpPr>
            <a:spLocks noGrp="1"/>
          </p:cNvSpPr>
          <p:nvPr>
            <p:ph type="sldNum" sz="quarter" idx="5"/>
          </p:nvPr>
        </p:nvSpPr>
        <p:spPr/>
        <p:txBody>
          <a:bodyPr/>
          <a:lstStyle/>
          <a:p>
            <a:fld id="{26085CEC-BB96-4212-A5DC-11F7F8F5C763}" type="slidenum">
              <a:rPr lang="en-IN" smtClean="0"/>
              <a:t>1</a:t>
            </a:fld>
            <a:endParaRPr lang="en-IN"/>
          </a:p>
        </p:txBody>
      </p:sp>
    </p:spTree>
    <p:extLst>
      <p:ext uri="{BB962C8B-B14F-4D97-AF65-F5344CB8AC3E}">
        <p14:creationId xmlns:p14="http://schemas.microsoft.com/office/powerpoint/2010/main" val="1898264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514742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374843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12/12/2023 14:15</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12/12/2023 14:15</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12/12/2023 14:15</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12/12/2023 14:15</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12/12/2023 14:15</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12/12/2023 14:15</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12/12/2023 14:15</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12/12/2023 14:15</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12/12/2023 14:15</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12/12/2023 14:15</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12/12/2023 14:15</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12/12/2023 14:15</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svg"/><Relationship Id="rId9"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41.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1.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emf"/><Relationship Id="rId15" Type="http://schemas.openxmlformats.org/officeDocument/2006/relationships/image" Target="../media/image16.jpeg"/><Relationship Id="rId10"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4.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8.sv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4.png"/><Relationship Id="rId18" Type="http://schemas.openxmlformats.org/officeDocument/2006/relationships/image" Target="../media/image37.svg"/><Relationship Id="rId3" Type="http://schemas.openxmlformats.org/officeDocument/2006/relationships/image" Target="../media/image29.png"/><Relationship Id="rId7" Type="http://schemas.openxmlformats.org/officeDocument/2006/relationships/image" Target="../media/image12.png"/><Relationship Id="rId12" Type="http://schemas.microsoft.com/office/2007/relationships/hdphoto" Target="../media/hdphoto4.wdp"/><Relationship Id="rId17" Type="http://schemas.openxmlformats.org/officeDocument/2006/relationships/image" Target="../media/image36.png"/><Relationship Id="rId2" Type="http://schemas.openxmlformats.org/officeDocument/2006/relationships/notesSlide" Target="../notesSlides/notesSlide4.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3.png"/><Relationship Id="rId5" Type="http://schemas.openxmlformats.org/officeDocument/2006/relationships/image" Target="../media/image31.png"/><Relationship Id="rId15" Type="http://schemas.openxmlformats.org/officeDocument/2006/relationships/image" Target="../media/image35.png"/><Relationship Id="rId10" Type="http://schemas.microsoft.com/office/2007/relationships/hdphoto" Target="../media/hdphoto3.wdp"/><Relationship Id="rId19" Type="http://schemas.openxmlformats.org/officeDocument/2006/relationships/image" Target="../media/image38.jpg"/><Relationship Id="rId4" Type="http://schemas.openxmlformats.org/officeDocument/2006/relationships/image" Target="../media/image30.png"/><Relationship Id="rId9" Type="http://schemas.openxmlformats.org/officeDocument/2006/relationships/image" Target="../media/image32.png"/><Relationship Id="rId14" Type="http://schemas.microsoft.com/office/2007/relationships/hdphoto" Target="../media/hdphoto5.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36CE-548C-441F-B47D-CF8B89EA0CA9}"/>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sp>
        <p:nvSpPr>
          <p:cNvPr id="6" name="TextBox 5">
            <a:extLst>
              <a:ext uri="{FF2B5EF4-FFF2-40B4-BE49-F238E27FC236}">
                <a16:creationId xmlns:a16="http://schemas.microsoft.com/office/drawing/2014/main" id="{DD4FBC9B-EED4-41BE-9193-A79D116B9A87}"/>
              </a:ext>
            </a:extLst>
          </p:cNvPr>
          <p:cNvSpPr txBox="1"/>
          <p:nvPr/>
        </p:nvSpPr>
        <p:spPr>
          <a:xfrm>
            <a:off x="936140" y="1353406"/>
            <a:ext cx="5311878" cy="5078313"/>
          </a:xfrm>
          <a:prstGeom prst="rect">
            <a:avLst/>
          </a:prstGeom>
          <a:noFill/>
        </p:spPr>
        <p:txBody>
          <a:bodyPr wrap="square" rtlCol="0">
            <a:spAutoFit/>
          </a:bodyPr>
          <a:lstStyle/>
          <a:p>
            <a:pPr algn="ctr"/>
            <a:r>
              <a:rPr lang="en-US" dirty="0"/>
              <a:t>2020 – Integrated Master’s in </a:t>
            </a:r>
            <a:r>
              <a:rPr lang="en-US" b="1" dirty="0"/>
              <a:t>Bioengineering </a:t>
            </a:r>
            <a:r>
              <a:rPr lang="en-US" dirty="0"/>
              <a:t>and</a:t>
            </a:r>
            <a:r>
              <a:rPr lang="en-US" b="1" dirty="0"/>
              <a:t> Medical Nanotechnology</a:t>
            </a:r>
            <a:endParaRPr lang="en-US" dirty="0"/>
          </a:p>
          <a:p>
            <a:r>
              <a:rPr lang="en-US" dirty="0"/>
              <a:t> </a:t>
            </a:r>
          </a:p>
          <a:p>
            <a:endParaRPr lang="en-US" dirty="0"/>
          </a:p>
          <a:p>
            <a:endParaRPr lang="en-US" dirty="0"/>
          </a:p>
          <a:p>
            <a:endParaRPr lang="en-US" dirty="0"/>
          </a:p>
          <a:p>
            <a:endParaRPr lang="en-US" dirty="0"/>
          </a:p>
          <a:p>
            <a:pPr marL="285750" indent="-285750">
              <a:buFontTx/>
              <a:buChar char="-"/>
            </a:pPr>
            <a:endParaRPr lang="en-US" dirty="0"/>
          </a:p>
          <a:p>
            <a:pPr marL="285750" indent="-285750">
              <a:buFontTx/>
              <a:buChar char="-"/>
            </a:pPr>
            <a:r>
              <a:rPr lang="en-US" dirty="0"/>
              <a:t>Neurobiology and cognitive sciences, Physiological control systems</a:t>
            </a:r>
          </a:p>
          <a:p>
            <a:pPr marL="285750" indent="-285750">
              <a:buFontTx/>
              <a:buChar char="-"/>
            </a:pPr>
            <a:r>
              <a:rPr lang="en-US" dirty="0"/>
              <a:t>Experience: Biomedical instrumentation, signal processing and 3D printing</a:t>
            </a:r>
          </a:p>
          <a:p>
            <a:endParaRPr lang="en-US" u="sng" dirty="0"/>
          </a:p>
          <a:p>
            <a:r>
              <a:rPr lang="en-US" u="sng" dirty="0"/>
              <a:t>Thesis </a:t>
            </a:r>
            <a:r>
              <a:rPr lang="en-US" dirty="0"/>
              <a:t>– Physiological tremors and essential tremors at Indian Institute of Technology Madras (IITM), India</a:t>
            </a:r>
          </a:p>
          <a:p>
            <a:pPr marL="285750" indent="-285750">
              <a:buFontTx/>
              <a:buChar char="-"/>
            </a:pPr>
            <a:endParaRPr lang="en-US" dirty="0"/>
          </a:p>
          <a:p>
            <a:r>
              <a:rPr lang="en-IN" i="1" dirty="0"/>
              <a:t>Why do we behave in a certain way??</a:t>
            </a:r>
          </a:p>
          <a:p>
            <a:endParaRPr lang="en-IN" dirty="0"/>
          </a:p>
        </p:txBody>
      </p:sp>
      <p:sp>
        <p:nvSpPr>
          <p:cNvPr id="7" name="TextBox 6">
            <a:extLst>
              <a:ext uri="{FF2B5EF4-FFF2-40B4-BE49-F238E27FC236}">
                <a16:creationId xmlns:a16="http://schemas.microsoft.com/office/drawing/2014/main" id="{E064D960-B6D7-48C1-AEE8-734D3A3021CD}"/>
              </a:ext>
            </a:extLst>
          </p:cNvPr>
          <p:cNvSpPr txBox="1"/>
          <p:nvPr/>
        </p:nvSpPr>
        <p:spPr>
          <a:xfrm>
            <a:off x="6913046" y="1443593"/>
            <a:ext cx="4844791" cy="4801314"/>
          </a:xfrm>
          <a:prstGeom prst="rect">
            <a:avLst/>
          </a:prstGeom>
          <a:noFill/>
        </p:spPr>
        <p:txBody>
          <a:bodyPr wrap="square" rtlCol="0">
            <a:spAutoFit/>
          </a:bodyPr>
          <a:lstStyle/>
          <a:p>
            <a:r>
              <a:rPr lang="en-US" dirty="0"/>
              <a:t>Present  – Master’s in </a:t>
            </a:r>
            <a:r>
              <a:rPr lang="en-US" b="1" dirty="0"/>
              <a:t>Integrative Neuroscience </a:t>
            </a:r>
          </a:p>
          <a:p>
            <a:endParaRPr lang="en-US" dirty="0"/>
          </a:p>
          <a:p>
            <a:endParaRPr lang="en-US" dirty="0"/>
          </a:p>
          <a:p>
            <a:endParaRPr lang="en-US" dirty="0"/>
          </a:p>
          <a:p>
            <a:endParaRPr lang="en-IN" dirty="0"/>
          </a:p>
          <a:p>
            <a:endParaRPr lang="en-IN" dirty="0"/>
          </a:p>
          <a:p>
            <a:endParaRPr lang="en-IN" dirty="0"/>
          </a:p>
          <a:p>
            <a:r>
              <a:rPr lang="en-IN" dirty="0"/>
              <a:t> - Systems, behaviour and theoretical neuroscience</a:t>
            </a:r>
          </a:p>
          <a:p>
            <a:endParaRPr lang="en-IN" dirty="0"/>
          </a:p>
          <a:p>
            <a:endParaRPr lang="en-IN" dirty="0"/>
          </a:p>
          <a:p>
            <a:endParaRPr lang="en-IN" dirty="0"/>
          </a:p>
          <a:p>
            <a:r>
              <a:rPr lang="en-IN" u="sng" dirty="0"/>
              <a:t>Present</a:t>
            </a:r>
            <a:r>
              <a:rPr lang="en-IN" dirty="0"/>
              <a:t> – Research Assistant/ Master thesis student in </a:t>
            </a:r>
            <a:r>
              <a:rPr lang="en-IN" dirty="0" err="1"/>
              <a:t>CortXplorer</a:t>
            </a:r>
            <a:r>
              <a:rPr lang="en-IN" dirty="0"/>
              <a:t> group, Leibniz Institute for Neurobiology, Magdeburg, Germany</a:t>
            </a:r>
          </a:p>
          <a:p>
            <a:endParaRPr lang="en-IN" dirty="0"/>
          </a:p>
          <a:p>
            <a:r>
              <a:rPr lang="en-IN" i="1" dirty="0"/>
              <a:t>Neural computation and behaviour</a:t>
            </a:r>
          </a:p>
        </p:txBody>
      </p:sp>
      <p:pic>
        <p:nvPicPr>
          <p:cNvPr id="8" name="Picture 2" descr="Bioengineering &amp; Medical Nanotechnology,SASTRA Thanjavur">
            <a:extLst>
              <a:ext uri="{FF2B5EF4-FFF2-40B4-BE49-F238E27FC236}">
                <a16:creationId xmlns:a16="http://schemas.microsoft.com/office/drawing/2014/main" id="{D361298D-9EC0-42C7-AF64-55C853F16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527" y="2276559"/>
            <a:ext cx="1033702" cy="10337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STRA Photo Gallery">
            <a:extLst>
              <a:ext uri="{FF2B5EF4-FFF2-40B4-BE49-F238E27FC236}">
                <a16:creationId xmlns:a16="http://schemas.microsoft.com/office/drawing/2014/main" id="{9D338CAB-B2F0-406C-9C6F-C894C0BBF5D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200216" y="2472392"/>
            <a:ext cx="1853610" cy="732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44E893B5-36AE-404D-BF18-46E9369B4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7915" y="2142061"/>
            <a:ext cx="2935052" cy="1057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170E907-1AFB-4FC0-B76A-3C5EF22C26DD}"/>
              </a:ext>
            </a:extLst>
          </p:cNvPr>
          <p:cNvPicPr>
            <a:picLocks noChangeAspect="1"/>
          </p:cNvPicPr>
          <p:nvPr/>
        </p:nvPicPr>
        <p:blipFill>
          <a:blip r:embed="rId6"/>
          <a:stretch>
            <a:fillRect/>
          </a:stretch>
        </p:blipFill>
        <p:spPr>
          <a:xfrm>
            <a:off x="17619831" y="3560764"/>
            <a:ext cx="1568282" cy="362590"/>
          </a:xfrm>
          <a:prstGeom prst="rect">
            <a:avLst/>
          </a:prstGeom>
        </p:spPr>
      </p:pic>
      <p:pic>
        <p:nvPicPr>
          <p:cNvPr id="19" name="Picture 18">
            <a:extLst>
              <a:ext uri="{FF2B5EF4-FFF2-40B4-BE49-F238E27FC236}">
                <a16:creationId xmlns:a16="http://schemas.microsoft.com/office/drawing/2014/main" id="{E747E1AB-7523-4080-B391-AC5A68B87111}"/>
              </a:ext>
            </a:extLst>
          </p:cNvPr>
          <p:cNvPicPr>
            <a:picLocks noChangeAspect="1"/>
          </p:cNvPicPr>
          <p:nvPr/>
        </p:nvPicPr>
        <p:blipFill>
          <a:blip r:embed="rId6"/>
          <a:stretch>
            <a:fillRect/>
          </a:stretch>
        </p:blipFill>
        <p:spPr>
          <a:xfrm>
            <a:off x="9093383" y="4160445"/>
            <a:ext cx="1568282" cy="362590"/>
          </a:xfrm>
          <a:prstGeom prst="rect">
            <a:avLst/>
          </a:prstGeom>
        </p:spPr>
      </p:pic>
      <p:sp>
        <p:nvSpPr>
          <p:cNvPr id="12" name="Rectangle 11">
            <a:extLst>
              <a:ext uri="{FF2B5EF4-FFF2-40B4-BE49-F238E27FC236}">
                <a16:creationId xmlns:a16="http://schemas.microsoft.com/office/drawing/2014/main" id="{395A4A11-367B-41A4-ACF2-965A16FE627C}"/>
              </a:ext>
            </a:extLst>
          </p:cNvPr>
          <p:cNvSpPr/>
          <p:nvPr/>
        </p:nvSpPr>
        <p:spPr>
          <a:xfrm>
            <a:off x="0" y="0"/>
            <a:ext cx="12192000" cy="961780"/>
          </a:xfrm>
          <a:prstGeom prst="rect">
            <a:avLst/>
          </a:prstGeom>
          <a:solidFill>
            <a:srgbClr val="1B37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CDC34"/>
                </a:solidFill>
              </a:rPr>
              <a:t>Vishal Kannan</a:t>
            </a:r>
            <a:endParaRPr lang="en-DE" sz="4000" dirty="0">
              <a:solidFill>
                <a:srgbClr val="FCDC34"/>
              </a:solidFill>
            </a:endParaRPr>
          </a:p>
        </p:txBody>
      </p:sp>
      <p:pic>
        <p:nvPicPr>
          <p:cNvPr id="17" name="Picture 16">
            <a:extLst>
              <a:ext uri="{FF2B5EF4-FFF2-40B4-BE49-F238E27FC236}">
                <a16:creationId xmlns:a16="http://schemas.microsoft.com/office/drawing/2014/main" id="{4417DA2B-43E0-4DAB-9765-530F9BC0F8BB}"/>
              </a:ext>
            </a:extLst>
          </p:cNvPr>
          <p:cNvPicPr>
            <a:picLocks noChangeAspect="1"/>
          </p:cNvPicPr>
          <p:nvPr/>
        </p:nvPicPr>
        <p:blipFill rotWithShape="1">
          <a:blip r:embed="rId7">
            <a:extLst>
              <a:ext uri="{28A0092B-C50C-407E-A947-70E740481C1C}">
                <a14:useLocalDpi xmlns:a14="http://schemas.microsoft.com/office/drawing/2010/main" val="0"/>
              </a:ext>
            </a:extLst>
          </a:blip>
          <a:srcRect t="24852" b="25658"/>
          <a:stretch/>
        </p:blipFill>
        <p:spPr>
          <a:xfrm>
            <a:off x="7013085" y="4031425"/>
            <a:ext cx="1881078" cy="620630"/>
          </a:xfrm>
          <a:prstGeom prst="rect">
            <a:avLst/>
          </a:prstGeom>
        </p:spPr>
      </p:pic>
    </p:spTree>
    <p:extLst>
      <p:ext uri="{BB962C8B-B14F-4D97-AF65-F5344CB8AC3E}">
        <p14:creationId xmlns:p14="http://schemas.microsoft.com/office/powerpoint/2010/main" val="965454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44766" y="-2579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Distinct motor and reward related frontal activity</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46612"/>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3663498" y="3674420"/>
            <a:ext cx="5317994" cy="369332"/>
          </a:xfrm>
          <a:prstGeom prst="rect">
            <a:avLst/>
          </a:prstGeom>
          <a:noFill/>
        </p:spPr>
        <p:txBody>
          <a:bodyPr wrap="none" rtlCol="0">
            <a:spAutoFit/>
          </a:bodyPr>
          <a:lstStyle/>
          <a:p>
            <a:r>
              <a:rPr lang="en-US" dirty="0"/>
              <a:t>Does the frontal activity represent animal’s behaviour?</a:t>
            </a:r>
            <a:endParaRPr lang="en-DE"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123824" y="-100812"/>
            <a:ext cx="1170693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Shifts in frontal activity patterns: Exploitation to exploration</a:t>
            </a:r>
            <a:endParaRPr lang="en-DE" sz="36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4695681"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42296"/>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12/12/2023 14:59</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11908" y="1125809"/>
            <a:ext cx="3964174" cy="1476554"/>
          </a:xfrm>
          <a:prstGeom prst="rect">
            <a:avLst/>
          </a:prstGeom>
        </p:spPr>
      </p:pic>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1" grpId="0" animBg="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2"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23825" y="-100812"/>
            <a:ext cx="1163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Shifts in layer specific activity patterns: Exploitation to exploration</a:t>
            </a:r>
            <a:endParaRPr lang="en-DE" sz="36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3"/>
          <a:stretch>
            <a:fillRect/>
          </a:stretch>
        </p:blipFill>
        <p:spPr>
          <a:xfrm>
            <a:off x="8102524" y="4309200"/>
            <a:ext cx="3874730" cy="2362135"/>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361453" y="1731117"/>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361453" y="2035193"/>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348386" y="2976148"/>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4"/>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2"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2"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2"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2"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pic>
        <p:nvPicPr>
          <p:cNvPr id="32" name="Picture 31">
            <a:extLst>
              <a:ext uri="{FF2B5EF4-FFF2-40B4-BE49-F238E27FC236}">
                <a16:creationId xmlns:a16="http://schemas.microsoft.com/office/drawing/2014/main" id="{9515FC7C-5405-4F21-9550-E16559C75541}"/>
              </a:ext>
            </a:extLst>
          </p:cNvPr>
          <p:cNvPicPr>
            <a:picLocks noChangeAspect="1"/>
          </p:cNvPicPr>
          <p:nvPr/>
        </p:nvPicPr>
        <p:blipFill rotWithShape="1">
          <a:blip r:embed="rId8"/>
          <a:srcRect l="10518" t="23206"/>
          <a:stretch/>
        </p:blipFill>
        <p:spPr>
          <a:xfrm>
            <a:off x="5727046" y="1815741"/>
            <a:ext cx="2375478" cy="1059692"/>
          </a:xfrm>
          <a:prstGeom prst="rect">
            <a:avLst/>
          </a:prstGeom>
        </p:spPr>
      </p:pic>
      <p:sp>
        <p:nvSpPr>
          <p:cNvPr id="33" name="Date Placeholder 32">
            <a:extLst>
              <a:ext uri="{FF2B5EF4-FFF2-40B4-BE49-F238E27FC236}">
                <a16:creationId xmlns:a16="http://schemas.microsoft.com/office/drawing/2014/main" id="{72ADBA7F-7528-4827-9EC2-28DFF88263E9}"/>
              </a:ext>
            </a:extLst>
          </p:cNvPr>
          <p:cNvSpPr>
            <a:spLocks noGrp="1"/>
          </p:cNvSpPr>
          <p:nvPr>
            <p:ph type="dt" sz="half" idx="10"/>
          </p:nvPr>
        </p:nvSpPr>
        <p:spPr/>
        <p:txBody>
          <a:bodyPr/>
          <a:lstStyle/>
          <a:p>
            <a:fld id="{61513B3D-30F9-44CC-81E6-FB6152838232}" type="datetime8">
              <a:rPr lang="en-DE" smtClean="0"/>
              <a:t>12/12/2023 14:15</a:t>
            </a:fld>
            <a:endParaRPr lang="en-DE"/>
          </a:p>
        </p:txBody>
      </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12</a:t>
            </a:fld>
            <a:endParaRPr lang="en-DE"/>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pic>
        <p:nvPicPr>
          <p:cNvPr id="25" name="Picture 24">
            <a:extLst>
              <a:ext uri="{FF2B5EF4-FFF2-40B4-BE49-F238E27FC236}">
                <a16:creationId xmlns:a16="http://schemas.microsoft.com/office/drawing/2014/main" id="{5C9ABE17-F58D-4015-956C-975BA9695B12}"/>
              </a:ext>
            </a:extLst>
          </p:cNvPr>
          <p:cNvPicPr/>
          <p:nvPr/>
        </p:nvPicPr>
        <p:blipFill rotWithShape="1">
          <a:blip r:embed="rId6" cstate="print">
            <a:extLst>
              <a:ext uri="{28A0092B-C50C-407E-A947-70E740481C1C}">
                <a14:useLocalDpi xmlns:a14="http://schemas.microsoft.com/office/drawing/2010/main" val="0"/>
              </a:ext>
            </a:extLst>
          </a:blip>
          <a:srcRect t="1506" r="54576" b="-1"/>
          <a:stretch/>
        </p:blipFill>
        <p:spPr bwMode="auto">
          <a:xfrm>
            <a:off x="10029950" y="3251983"/>
            <a:ext cx="1620020" cy="3507148"/>
          </a:xfrm>
          <a:prstGeom prst="rect">
            <a:avLst/>
          </a:prstGeom>
          <a:noFill/>
          <a:ln>
            <a:noFill/>
          </a:ln>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12/12/2023 14:15</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13</a:t>
            </a:fld>
            <a:endParaRPr lang="en-DE"/>
          </a:p>
        </p:txBody>
      </p:sp>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Georgia" panose="02040502050405020303" pitchFamily="18" charset="0"/>
              </a:rPr>
              <a:t>Reinforcement learning based modeling </a:t>
            </a:r>
          </a:p>
          <a:p>
            <a:pPr algn="just"/>
            <a:r>
              <a:rPr lang="en-US" sz="2400" dirty="0">
                <a:latin typeface="Georgia" panose="02040502050405020303" pitchFamily="18" charset="0"/>
              </a:rPr>
              <a:t>Optogenetic intervention</a:t>
            </a:r>
          </a:p>
          <a:p>
            <a:pPr algn="just"/>
            <a:r>
              <a:rPr lang="en-US" sz="2400" dirty="0">
                <a:latin typeface="Georgia" panose="02040502050405020303" pitchFamily="18" charset="0"/>
              </a:rPr>
              <a:t>Comparative foraging task in humans using high-field fMRI</a:t>
            </a:r>
          </a:p>
        </p:txBody>
      </p:sp>
      <p:grpSp>
        <p:nvGrpSpPr>
          <p:cNvPr id="19" name="Group 18">
            <a:extLst>
              <a:ext uri="{FF2B5EF4-FFF2-40B4-BE49-F238E27FC236}">
                <a16:creationId xmlns:a16="http://schemas.microsoft.com/office/drawing/2014/main" id="{924EC684-F0A7-474A-AA61-500AB44B3BDD}"/>
              </a:ext>
            </a:extLst>
          </p:cNvPr>
          <p:cNvGrpSpPr/>
          <p:nvPr/>
        </p:nvGrpSpPr>
        <p:grpSpPr>
          <a:xfrm>
            <a:off x="4867930" y="3699417"/>
            <a:ext cx="2022231" cy="1969477"/>
            <a:chOff x="4867930" y="3699417"/>
            <a:chExt cx="2022231" cy="1969477"/>
          </a:xfrm>
        </p:grpSpPr>
        <p:sp>
          <p:nvSpPr>
            <p:cNvPr id="5" name="Oval 4">
              <a:extLst>
                <a:ext uri="{FF2B5EF4-FFF2-40B4-BE49-F238E27FC236}">
                  <a16:creationId xmlns:a16="http://schemas.microsoft.com/office/drawing/2014/main" id="{7793BF29-55C7-47D7-A336-9583102F7683}"/>
                </a:ext>
              </a:extLst>
            </p:cNvPr>
            <p:cNvSpPr/>
            <p:nvPr/>
          </p:nvSpPr>
          <p:spPr>
            <a:xfrm>
              <a:off x="4867930" y="3699417"/>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C5D5CF-73D0-4FE9-BE47-1712C9865A07}"/>
                </a:ext>
              </a:extLst>
            </p:cNvPr>
            <p:cNvSpPr txBox="1"/>
            <p:nvPr/>
          </p:nvSpPr>
          <p:spPr>
            <a:xfrm>
              <a:off x="4900356" y="4499488"/>
              <a:ext cx="1262974" cy="369332"/>
            </a:xfrm>
            <a:prstGeom prst="rect">
              <a:avLst/>
            </a:prstGeom>
            <a:noFill/>
          </p:spPr>
          <p:txBody>
            <a:bodyPr wrap="none" rtlCol="0">
              <a:spAutoFit/>
            </a:bodyPr>
            <a:lstStyle/>
            <a:p>
              <a:r>
                <a:rPr lang="en-US" dirty="0"/>
                <a:t>Experiment</a:t>
              </a:r>
            </a:p>
          </p:txBody>
        </p:sp>
      </p:grpSp>
      <p:grpSp>
        <p:nvGrpSpPr>
          <p:cNvPr id="18" name="Group 17">
            <a:extLst>
              <a:ext uri="{FF2B5EF4-FFF2-40B4-BE49-F238E27FC236}">
                <a16:creationId xmlns:a16="http://schemas.microsoft.com/office/drawing/2014/main" id="{A3CFF7F1-C262-4150-BADF-980DC95931A0}"/>
              </a:ext>
            </a:extLst>
          </p:cNvPr>
          <p:cNvGrpSpPr/>
          <p:nvPr/>
        </p:nvGrpSpPr>
        <p:grpSpPr>
          <a:xfrm>
            <a:off x="6163330" y="3699416"/>
            <a:ext cx="2081552" cy="1969477"/>
            <a:chOff x="6163330" y="3699416"/>
            <a:chExt cx="2081552" cy="1969477"/>
          </a:xfrm>
        </p:grpSpPr>
        <p:sp>
          <p:nvSpPr>
            <p:cNvPr id="7" name="Oval 6">
              <a:extLst>
                <a:ext uri="{FF2B5EF4-FFF2-40B4-BE49-F238E27FC236}">
                  <a16:creationId xmlns:a16="http://schemas.microsoft.com/office/drawing/2014/main" id="{21891A13-03A9-4DD9-89C5-56A85F33E618}"/>
                </a:ext>
              </a:extLst>
            </p:cNvPr>
            <p:cNvSpPr/>
            <p:nvPr/>
          </p:nvSpPr>
          <p:spPr>
            <a:xfrm>
              <a:off x="6163330" y="3699416"/>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A678FF-F22C-4317-A42F-0688B75E5ACA}"/>
                </a:ext>
              </a:extLst>
            </p:cNvPr>
            <p:cNvSpPr txBox="1"/>
            <p:nvPr/>
          </p:nvSpPr>
          <p:spPr>
            <a:xfrm>
              <a:off x="6830841" y="4499488"/>
              <a:ext cx="1414041" cy="369332"/>
            </a:xfrm>
            <a:prstGeom prst="rect">
              <a:avLst/>
            </a:prstGeom>
            <a:noFill/>
          </p:spPr>
          <p:txBody>
            <a:bodyPr wrap="none" rtlCol="0">
              <a:spAutoFit/>
            </a:bodyPr>
            <a:lstStyle/>
            <a:p>
              <a:r>
                <a:rPr lang="en-US" dirty="0"/>
                <a:t>Computation</a:t>
              </a:r>
            </a:p>
          </p:txBody>
        </p:sp>
      </p:grpSp>
      <p:grpSp>
        <p:nvGrpSpPr>
          <p:cNvPr id="10" name="Group 9">
            <a:extLst>
              <a:ext uri="{FF2B5EF4-FFF2-40B4-BE49-F238E27FC236}">
                <a16:creationId xmlns:a16="http://schemas.microsoft.com/office/drawing/2014/main" id="{724C0C96-CA8B-44ED-BA22-3D751C58A6FC}"/>
              </a:ext>
            </a:extLst>
          </p:cNvPr>
          <p:cNvGrpSpPr/>
          <p:nvPr/>
        </p:nvGrpSpPr>
        <p:grpSpPr>
          <a:xfrm>
            <a:off x="6163330" y="3933787"/>
            <a:ext cx="726831" cy="1500735"/>
            <a:chOff x="2473569" y="2239016"/>
            <a:chExt cx="726831" cy="1500735"/>
          </a:xfrm>
        </p:grpSpPr>
        <p:sp>
          <p:nvSpPr>
            <p:cNvPr id="11" name="Freeform 13">
              <a:extLst>
                <a:ext uri="{FF2B5EF4-FFF2-40B4-BE49-F238E27FC236}">
                  <a16:creationId xmlns:a16="http://schemas.microsoft.com/office/drawing/2014/main" id="{21B41BA9-AAEF-4647-895C-D2FAE41E33B1}"/>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Smiley Face 11">
              <a:extLst>
                <a:ext uri="{FF2B5EF4-FFF2-40B4-BE49-F238E27FC236}">
                  <a16:creationId xmlns:a16="http://schemas.microsoft.com/office/drawing/2014/main" id="{0B26DE31-4DE9-4B60-85DA-AB9E4AF4A1E8}"/>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0E0A7D9-8DF7-4BB6-BA15-1B7C0CBC238E}"/>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14" name="TextBox 13">
            <a:extLst>
              <a:ext uri="{FF2B5EF4-FFF2-40B4-BE49-F238E27FC236}">
                <a16:creationId xmlns:a16="http://schemas.microsoft.com/office/drawing/2014/main" id="{F30616F8-7477-4818-BDB3-2DDACBEAD23E}"/>
              </a:ext>
            </a:extLst>
          </p:cNvPr>
          <p:cNvSpPr txBox="1"/>
          <p:nvPr/>
        </p:nvSpPr>
        <p:spPr>
          <a:xfrm>
            <a:off x="4698471" y="5934670"/>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cxnSp>
        <p:nvCxnSpPr>
          <p:cNvPr id="15" name="Straight Connector 14">
            <a:extLst>
              <a:ext uri="{FF2B5EF4-FFF2-40B4-BE49-F238E27FC236}">
                <a16:creationId xmlns:a16="http://schemas.microsoft.com/office/drawing/2014/main" id="{D67B7622-454B-4C72-94A3-E5BFD727C120}"/>
              </a:ext>
            </a:extLst>
          </p:cNvPr>
          <p:cNvCxnSpPr>
            <a:cxnSpLocks/>
          </p:cNvCxnSpPr>
          <p:nvPr/>
        </p:nvCxnSpPr>
        <p:spPr>
          <a:xfrm>
            <a:off x="0" y="3015426"/>
            <a:ext cx="1219200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0F61E35-A31A-4C5F-AC34-6D58DBF7B617}"/>
              </a:ext>
            </a:extLst>
          </p:cNvPr>
          <p:cNvSpPr txBox="1"/>
          <p:nvPr/>
        </p:nvSpPr>
        <p:spPr>
          <a:xfrm>
            <a:off x="397868" y="3116236"/>
            <a:ext cx="2085764" cy="461665"/>
          </a:xfrm>
          <a:prstGeom prst="rect">
            <a:avLst/>
          </a:prstGeom>
          <a:noFill/>
        </p:spPr>
        <p:txBody>
          <a:bodyPr wrap="none" rtlCol="0">
            <a:spAutoFit/>
          </a:bodyPr>
          <a:lstStyle/>
          <a:p>
            <a:r>
              <a:rPr lang="de-DE" sz="2400" b="1" dirty="0"/>
              <a:t>Next stop</a:t>
            </a:r>
            <a:r>
              <a:rPr lang="en-US" sz="2400" b="1" dirty="0"/>
              <a:t>: PhD</a:t>
            </a:r>
            <a:endParaRPr lang="en-DE" sz="2400" b="1" dirty="0"/>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12/12/2023 14:15</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14</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Thank you</a:t>
            </a:r>
            <a:endParaRPr lang="en-DE"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12/12/2023 14:15</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15</a:t>
            </a:fld>
            <a:endParaRPr lang="en-DE"/>
          </a:p>
        </p:txBody>
      </p:sp>
    </p:spTree>
    <p:extLst>
      <p:ext uri="{BB962C8B-B14F-4D97-AF65-F5344CB8AC3E}">
        <p14:creationId xmlns:p14="http://schemas.microsoft.com/office/powerpoint/2010/main" val="1077465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12/12/2023 14:15</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16</a:t>
            </a:fld>
            <a:endParaRPr lang="en-DE"/>
          </a:p>
        </p:txBody>
      </p:sp>
    </p:spTree>
    <p:extLst>
      <p:ext uri="{BB962C8B-B14F-4D97-AF65-F5344CB8AC3E}">
        <p14:creationId xmlns:p14="http://schemas.microsoft.com/office/powerpoint/2010/main" val="231464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12/12/2023 14:28</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12/12/2023 14:15</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18</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2" name="Oval 1">
            <a:extLst>
              <a:ext uri="{FF2B5EF4-FFF2-40B4-BE49-F238E27FC236}">
                <a16:creationId xmlns:a16="http://schemas.microsoft.com/office/drawing/2014/main" id="{EF749A53-C72E-CDFC-FD72-B5F4B997EF51}"/>
              </a:ext>
            </a:extLst>
          </p:cNvPr>
          <p:cNvSpPr/>
          <p:nvPr/>
        </p:nvSpPr>
        <p:spPr>
          <a:xfrm>
            <a:off x="4295558" y="1459523"/>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09D2CA-CF67-FF00-7748-C3D997DB8CDF}"/>
              </a:ext>
            </a:extLst>
          </p:cNvPr>
          <p:cNvSpPr/>
          <p:nvPr/>
        </p:nvSpPr>
        <p:spPr>
          <a:xfrm>
            <a:off x="5590958" y="1459522"/>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F686C-28EB-498B-A8DF-507AA2EC3341}"/>
              </a:ext>
            </a:extLst>
          </p:cNvPr>
          <p:cNvSpPr txBox="1"/>
          <p:nvPr/>
        </p:nvSpPr>
        <p:spPr>
          <a:xfrm>
            <a:off x="4327984" y="2259594"/>
            <a:ext cx="1262974" cy="369332"/>
          </a:xfrm>
          <a:prstGeom prst="rect">
            <a:avLst/>
          </a:prstGeom>
          <a:noFill/>
        </p:spPr>
        <p:txBody>
          <a:bodyPr wrap="none" rtlCol="0">
            <a:spAutoFit/>
          </a:bodyPr>
          <a:lstStyle/>
          <a:p>
            <a:r>
              <a:rPr lang="en-US" dirty="0"/>
              <a:t>Experiment</a:t>
            </a:r>
          </a:p>
        </p:txBody>
      </p:sp>
      <p:sp>
        <p:nvSpPr>
          <p:cNvPr id="11" name="TextBox 10">
            <a:extLst>
              <a:ext uri="{FF2B5EF4-FFF2-40B4-BE49-F238E27FC236}">
                <a16:creationId xmlns:a16="http://schemas.microsoft.com/office/drawing/2014/main" id="{2A24A56B-5B13-1915-5633-44912E7E736A}"/>
              </a:ext>
            </a:extLst>
          </p:cNvPr>
          <p:cNvSpPr txBox="1"/>
          <p:nvPr/>
        </p:nvSpPr>
        <p:spPr>
          <a:xfrm>
            <a:off x="6258469" y="2259594"/>
            <a:ext cx="1414041" cy="369332"/>
          </a:xfrm>
          <a:prstGeom prst="rect">
            <a:avLst/>
          </a:prstGeom>
          <a:noFill/>
        </p:spPr>
        <p:txBody>
          <a:bodyPr wrap="none" rtlCol="0">
            <a:spAutoFit/>
          </a:bodyPr>
          <a:lstStyle/>
          <a:p>
            <a:r>
              <a:rPr lang="en-US" dirty="0"/>
              <a:t>Computation</a:t>
            </a:r>
          </a:p>
        </p:txBody>
      </p:sp>
      <p:grpSp>
        <p:nvGrpSpPr>
          <p:cNvPr id="17" name="Group 16">
            <a:extLst>
              <a:ext uri="{FF2B5EF4-FFF2-40B4-BE49-F238E27FC236}">
                <a16:creationId xmlns:a16="http://schemas.microsoft.com/office/drawing/2014/main" id="{DC0C4956-E64B-2332-AE80-68A3D718DD37}"/>
              </a:ext>
            </a:extLst>
          </p:cNvPr>
          <p:cNvGrpSpPr/>
          <p:nvPr/>
        </p:nvGrpSpPr>
        <p:grpSpPr>
          <a:xfrm>
            <a:off x="5590958" y="1693893"/>
            <a:ext cx="726831" cy="1500735"/>
            <a:chOff x="2473569" y="2239016"/>
            <a:chExt cx="726831" cy="1500735"/>
          </a:xfrm>
        </p:grpSpPr>
        <p:sp>
          <p:nvSpPr>
            <p:cNvPr id="14" name="Freeform 13">
              <a:extLst>
                <a:ext uri="{FF2B5EF4-FFF2-40B4-BE49-F238E27FC236}">
                  <a16:creationId xmlns:a16="http://schemas.microsoft.com/office/drawing/2014/main" id="{382B60AD-C1F3-274D-DBB4-1108F8A7361F}"/>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Smiley Face 14">
              <a:extLst>
                <a:ext uri="{FF2B5EF4-FFF2-40B4-BE49-F238E27FC236}">
                  <a16:creationId xmlns:a16="http://schemas.microsoft.com/office/drawing/2014/main" id="{2D70FA9C-3204-A75A-6290-E4428507CACD}"/>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84DEB82-07E1-D699-A62B-2AA9E4B613E8}"/>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12/12/2023 14:15</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19</a:t>
            </a:fld>
            <a:endParaRPr lang="en-DE"/>
          </a:p>
        </p:txBody>
      </p:sp>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Informationssicherheitsleitlinie der Universitätsmedizin Magdeburg (UMMD)">
            <a:extLst>
              <a:ext uri="{FF2B5EF4-FFF2-40B4-BE49-F238E27FC236}">
                <a16:creationId xmlns:a16="http://schemas.microsoft.com/office/drawing/2014/main" id="{07B3BF08-39F2-6972-1F93-6777F1A30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6934335" y="59284"/>
            <a:ext cx="2763097" cy="712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3199" y="69541"/>
            <a:ext cx="10515600" cy="607583"/>
          </a:xfrm>
        </p:spPr>
        <p:txBody>
          <a:bodyPr>
            <a:normAutofit/>
          </a:bodyPr>
          <a:lstStyle/>
          <a:p>
            <a:r>
              <a:rPr lang="en-US" sz="3600" dirty="0"/>
              <a:t>Research experience</a:t>
            </a:r>
            <a:endParaRPr lang="en-DE" sz="3600"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483031" y="2851624"/>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(Auditory reversal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568407-1C62-366F-31AF-59F5882192E5}"/>
              </a:ext>
            </a:extLst>
          </p:cNvPr>
          <p:cNvSpPr txBox="1"/>
          <p:nvPr/>
        </p:nvSpPr>
        <p:spPr>
          <a:xfrm>
            <a:off x="2475599" y="2089622"/>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87AAA735-7B2D-6E10-8175-D3E091BC5808}"/>
              </a:ext>
            </a:extLst>
          </p:cNvPr>
          <p:cNvSpPr txBox="1"/>
          <p:nvPr/>
        </p:nvSpPr>
        <p:spPr>
          <a:xfrm>
            <a:off x="2435642" y="5707573"/>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76DDF0A-B9E7-81B1-35B9-F6B2C79B87A5}"/>
              </a:ext>
            </a:extLst>
          </p:cNvPr>
          <p:cNvSpPr txBox="1"/>
          <p:nvPr/>
        </p:nvSpPr>
        <p:spPr>
          <a:xfrm>
            <a:off x="169600" y="2169750"/>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EEE8AF9E-F0F3-1C6C-0CAC-FD681BCB5B71}"/>
              </a:ext>
            </a:extLst>
          </p:cNvPr>
          <p:cNvSpPr txBox="1"/>
          <p:nvPr/>
        </p:nvSpPr>
        <p:spPr>
          <a:xfrm>
            <a:off x="169600" y="3158790"/>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DF2AAF9B-5C09-0137-3292-240415CB0B94}"/>
              </a:ext>
            </a:extLst>
          </p:cNvPr>
          <p:cNvSpPr/>
          <p:nvPr/>
        </p:nvSpPr>
        <p:spPr>
          <a:xfrm>
            <a:off x="9022656" y="2406601"/>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0992181-881D-6F95-1718-F3A1A6E7C216}"/>
              </a:ext>
            </a:extLst>
          </p:cNvPr>
          <p:cNvPicPr>
            <a:picLocks noChangeAspect="1"/>
          </p:cNvPicPr>
          <p:nvPr/>
        </p:nvPicPr>
        <p:blipFill>
          <a:blip r:embed="rId4"/>
          <a:stretch>
            <a:fillRect/>
          </a:stretch>
        </p:blipFill>
        <p:spPr>
          <a:xfrm>
            <a:off x="9584637" y="2233388"/>
            <a:ext cx="757128" cy="661132"/>
          </a:xfrm>
          <a:prstGeom prst="rect">
            <a:avLst/>
          </a:prstGeom>
        </p:spPr>
      </p:pic>
      <p:grpSp>
        <p:nvGrpSpPr>
          <p:cNvPr id="3" name="Group 2">
            <a:extLst>
              <a:ext uri="{FF2B5EF4-FFF2-40B4-BE49-F238E27FC236}">
                <a16:creationId xmlns:a16="http://schemas.microsoft.com/office/drawing/2014/main" id="{2E53AB74-1123-4A20-991F-07CF2C7040BF}"/>
              </a:ext>
            </a:extLst>
          </p:cNvPr>
          <p:cNvGrpSpPr/>
          <p:nvPr/>
        </p:nvGrpSpPr>
        <p:grpSpPr>
          <a:xfrm>
            <a:off x="7260818" y="2112066"/>
            <a:ext cx="1520500" cy="800498"/>
            <a:chOff x="7260818" y="2112066"/>
            <a:chExt cx="1520500" cy="800498"/>
          </a:xfrm>
        </p:grpSpPr>
        <p:pic>
          <p:nvPicPr>
            <p:cNvPr id="46" name="Picture 45">
              <a:extLst>
                <a:ext uri="{FF2B5EF4-FFF2-40B4-BE49-F238E27FC236}">
                  <a16:creationId xmlns:a16="http://schemas.microsoft.com/office/drawing/2014/main" id="{0A89297D-A686-2180-D3C7-D04BCF65C4AD}"/>
                </a:ext>
              </a:extLst>
            </p:cNvPr>
            <p:cNvPicPr>
              <a:picLocks noChangeAspect="1"/>
            </p:cNvPicPr>
            <p:nvPr/>
          </p:nvPicPr>
          <p:blipFill>
            <a:blip r:embed="rId5"/>
            <a:stretch>
              <a:fillRect/>
            </a:stretch>
          </p:blipFill>
          <p:spPr>
            <a:xfrm>
              <a:off x="7464557" y="2112066"/>
              <a:ext cx="1316761" cy="800498"/>
            </a:xfrm>
            <a:prstGeom prst="rect">
              <a:avLst/>
            </a:prstGeom>
          </p:spPr>
        </p:pic>
        <p:pic>
          <p:nvPicPr>
            <p:cNvPr id="3078" name="Picture 6" descr="Ear Clip Art at Clker.com - vector clip art online, royalty ...">
              <a:extLst>
                <a:ext uri="{FF2B5EF4-FFF2-40B4-BE49-F238E27FC236}">
                  <a16:creationId xmlns:a16="http://schemas.microsoft.com/office/drawing/2014/main" id="{786926C5-9A4B-5388-07AA-5CE0479EB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A802D2A-0C4E-70AE-DC0B-39B21356B9D9}"/>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400" dirty="0"/>
          </a:p>
        </p:txBody>
      </p:sp>
      <p:sp>
        <p:nvSpPr>
          <p:cNvPr id="15" name="TextBox 14">
            <a:extLst>
              <a:ext uri="{FF2B5EF4-FFF2-40B4-BE49-F238E27FC236}">
                <a16:creationId xmlns:a16="http://schemas.microsoft.com/office/drawing/2014/main" id="{8E149BFB-0007-F658-FFBD-CD6D6ABE42C9}"/>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7"/>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8"/>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E048906-A15A-E391-625F-7E1170CA5A00}"/>
              </a:ext>
            </a:extLst>
          </p:cNvPr>
          <p:cNvSpPr txBox="1"/>
          <p:nvPr/>
        </p:nvSpPr>
        <p:spPr>
          <a:xfrm>
            <a:off x="6919377" y="1782263"/>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97F7842E-A02C-0A64-C8F5-58860BDE03F6}"/>
              </a:ext>
            </a:extLst>
          </p:cNvPr>
          <p:cNvSpPr txBox="1"/>
          <p:nvPr/>
        </p:nvSpPr>
        <p:spPr>
          <a:xfrm>
            <a:off x="6961745" y="3224267"/>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148226" y="5744183"/>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720910" y="3185169"/>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24991" y="5923016"/>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873C7AA-2A64-2A82-2A1D-2D47685BC48A}"/>
              </a:ext>
            </a:extLst>
          </p:cNvPr>
          <p:cNvPicPr>
            <a:picLocks noChangeAspect="1"/>
          </p:cNvPicPr>
          <p:nvPr/>
        </p:nvPicPr>
        <p:blipFill>
          <a:blip r:embed="rId7"/>
          <a:stretch>
            <a:fillRect/>
          </a:stretch>
        </p:blipFill>
        <p:spPr>
          <a:xfrm>
            <a:off x="5674552" y="2082143"/>
            <a:ext cx="607544" cy="639520"/>
          </a:xfrm>
          <a:prstGeom prst="rect">
            <a:avLst/>
          </a:prstGeom>
        </p:spPr>
      </p:pic>
      <p:sp>
        <p:nvSpPr>
          <p:cNvPr id="58" name="TextBox 57">
            <a:extLst>
              <a:ext uri="{FF2B5EF4-FFF2-40B4-BE49-F238E27FC236}">
                <a16:creationId xmlns:a16="http://schemas.microsoft.com/office/drawing/2014/main" id="{4E6B3449-BBF7-1519-6B28-A489425CB70D}"/>
              </a:ext>
            </a:extLst>
          </p:cNvPr>
          <p:cNvSpPr txBox="1"/>
          <p:nvPr/>
        </p:nvSpPr>
        <p:spPr>
          <a:xfrm>
            <a:off x="2455622" y="4691300"/>
            <a:ext cx="3389349"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Potential classification feature to design a brain-computer interface for post-stroke rehabilitation</a:t>
            </a:r>
          </a:p>
        </p:txBody>
      </p:sp>
      <p:sp>
        <p:nvSpPr>
          <p:cNvPr id="59" name="TextBox 58">
            <a:extLst>
              <a:ext uri="{FF2B5EF4-FFF2-40B4-BE49-F238E27FC236}">
                <a16:creationId xmlns:a16="http://schemas.microsoft.com/office/drawing/2014/main" id="{F84EC47A-0258-034A-0A1C-081B4341FE7A}"/>
              </a:ext>
            </a:extLst>
          </p:cNvPr>
          <p:cNvSpPr txBox="1"/>
          <p:nvPr/>
        </p:nvSpPr>
        <p:spPr>
          <a:xfrm>
            <a:off x="171097" y="4823647"/>
            <a:ext cx="2274459" cy="369332"/>
          </a:xfrm>
          <a:prstGeom prst="rect">
            <a:avLst/>
          </a:prstGeom>
          <a:solidFill>
            <a:srgbClr val="C00000"/>
          </a:solidFill>
        </p:spPr>
        <p:txBody>
          <a:bodyPr wrap="square" rtlCol="0">
            <a:spAutoFit/>
          </a:bodyPr>
          <a:lstStyle/>
          <a:p>
            <a:pPr algn="ctr"/>
            <a:r>
              <a:rPr lang="en-US" dirty="0">
                <a:solidFill>
                  <a:schemeClr val="bg1"/>
                </a:solidFill>
              </a:rPr>
              <a:t>Clinical rehabilitation</a:t>
            </a:r>
          </a:p>
        </p:txBody>
      </p:sp>
      <p:pic>
        <p:nvPicPr>
          <p:cNvPr id="3080" name="Picture 8" descr="Person Clipart Images – Browse 584,254 Stock Photos, Vectors, and Video |  Adobe Stock">
            <a:extLst>
              <a:ext uri="{FF2B5EF4-FFF2-40B4-BE49-F238E27FC236}">
                <a16:creationId xmlns:a16="http://schemas.microsoft.com/office/drawing/2014/main" id="{CB2843E5-1583-B512-68FD-C107D789D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26911" y="4707227"/>
            <a:ext cx="493565" cy="8421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CF1DDD1C-FED8-8FAD-7D09-9EF26995C000}"/>
              </a:ext>
            </a:extLst>
          </p:cNvPr>
          <p:cNvPicPr>
            <a:picLocks noChangeAspect="1"/>
          </p:cNvPicPr>
          <p:nvPr/>
        </p:nvPicPr>
        <p:blipFill>
          <a:blip r:embed="rId13"/>
          <a:stretch>
            <a:fillRect/>
          </a:stretch>
        </p:blipFill>
        <p:spPr>
          <a:xfrm>
            <a:off x="6844948" y="4529859"/>
            <a:ext cx="1185819" cy="1225678"/>
          </a:xfrm>
          <a:prstGeom prst="rect">
            <a:avLst/>
          </a:prstGeom>
        </p:spPr>
      </p:pic>
      <p:pic>
        <p:nvPicPr>
          <p:cNvPr id="63" name="Picture 62">
            <a:extLst>
              <a:ext uri="{FF2B5EF4-FFF2-40B4-BE49-F238E27FC236}">
                <a16:creationId xmlns:a16="http://schemas.microsoft.com/office/drawing/2014/main" id="{2B4A398C-5AAD-42BC-844B-DDCBFB9FEE1F}"/>
              </a:ext>
            </a:extLst>
          </p:cNvPr>
          <p:cNvPicPr>
            <a:picLocks noChangeAspect="1"/>
          </p:cNvPicPr>
          <p:nvPr/>
        </p:nvPicPr>
        <p:blipFill>
          <a:blip r:embed="rId4"/>
          <a:stretch>
            <a:fillRect/>
          </a:stretch>
        </p:blipFill>
        <p:spPr>
          <a:xfrm>
            <a:off x="8436033" y="4709115"/>
            <a:ext cx="1149296" cy="1003577"/>
          </a:xfrm>
          <a:prstGeom prst="rect">
            <a:avLst/>
          </a:prstGeom>
        </p:spPr>
      </p:pic>
      <p:pic>
        <p:nvPicPr>
          <p:cNvPr id="3082" name="Picture 10" descr="Arm Clip Art - Free Download | Clipart Library">
            <a:extLst>
              <a:ext uri="{FF2B5EF4-FFF2-40B4-BE49-F238E27FC236}">
                <a16:creationId xmlns:a16="http://schemas.microsoft.com/office/drawing/2014/main" id="{B823A1E4-8ED0-68BD-418F-0B7B7E47BD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02149" y="4659562"/>
            <a:ext cx="789360" cy="1053130"/>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8E342632-1722-D8BB-BDCA-EB0B2E51A677}"/>
              </a:ext>
            </a:extLst>
          </p:cNvPr>
          <p:cNvSpPr txBox="1"/>
          <p:nvPr/>
        </p:nvSpPr>
        <p:spPr>
          <a:xfrm>
            <a:off x="6421029" y="4281513"/>
            <a:ext cx="5661165" cy="369332"/>
          </a:xfrm>
          <a:prstGeom prst="rect">
            <a:avLst/>
          </a:prstGeom>
          <a:noFill/>
        </p:spPr>
        <p:txBody>
          <a:bodyPr wrap="none" rtlCol="0">
            <a:spAutoFit/>
          </a:bodyPr>
          <a:lstStyle/>
          <a:p>
            <a:r>
              <a:rPr lang="en-US" dirty="0"/>
              <a:t>Supervised learning – movement intention and movement</a:t>
            </a:r>
          </a:p>
        </p:txBody>
      </p:sp>
      <p:sp>
        <p:nvSpPr>
          <p:cNvPr id="1025" name="Right Arrow 1024">
            <a:extLst>
              <a:ext uri="{FF2B5EF4-FFF2-40B4-BE49-F238E27FC236}">
                <a16:creationId xmlns:a16="http://schemas.microsoft.com/office/drawing/2014/main" id="{3596BA16-ACFC-DFB9-908F-9DA57AB7BF60}"/>
              </a:ext>
            </a:extLst>
          </p:cNvPr>
          <p:cNvSpPr/>
          <p:nvPr/>
        </p:nvSpPr>
        <p:spPr>
          <a:xfrm>
            <a:off x="8029972" y="5119487"/>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7" name="Right Arrow 1026">
            <a:extLst>
              <a:ext uri="{FF2B5EF4-FFF2-40B4-BE49-F238E27FC236}">
                <a16:creationId xmlns:a16="http://schemas.microsoft.com/office/drawing/2014/main" id="{1C6D2F80-EDF8-D0E1-06DF-C3E0630B616C}"/>
              </a:ext>
            </a:extLst>
          </p:cNvPr>
          <p:cNvSpPr/>
          <p:nvPr/>
        </p:nvSpPr>
        <p:spPr>
          <a:xfrm>
            <a:off x="9667898" y="5103072"/>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9" name="Right Arrow 1028">
            <a:extLst>
              <a:ext uri="{FF2B5EF4-FFF2-40B4-BE49-F238E27FC236}">
                <a16:creationId xmlns:a16="http://schemas.microsoft.com/office/drawing/2014/main" id="{8BD09B42-2F23-4302-69EF-EC5DE97E35D5}"/>
              </a:ext>
            </a:extLst>
          </p:cNvPr>
          <p:cNvSpPr/>
          <p:nvPr/>
        </p:nvSpPr>
        <p:spPr>
          <a:xfrm>
            <a:off x="6922124" y="6136833"/>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7941608" y="6014883"/>
            <a:ext cx="2879827" cy="369332"/>
          </a:xfrm>
          <a:prstGeom prst="rect">
            <a:avLst/>
          </a:prstGeom>
          <a:noFill/>
        </p:spPr>
        <p:txBody>
          <a:bodyPr wrap="none" rtlCol="0">
            <a:spAutoFit/>
          </a:bodyPr>
          <a:lstStyle/>
          <a:p>
            <a:r>
              <a:rPr lang="en-US" dirty="0"/>
              <a:t>Current work (Master thesis)</a:t>
            </a:r>
          </a:p>
        </p:txBody>
      </p:sp>
      <p:pic>
        <p:nvPicPr>
          <p:cNvPr id="8" name="Picture 7">
            <a:extLst>
              <a:ext uri="{FF2B5EF4-FFF2-40B4-BE49-F238E27FC236}">
                <a16:creationId xmlns:a16="http://schemas.microsoft.com/office/drawing/2014/main" id="{0744ABD8-A0BD-438E-9172-C2621CA1B0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81521" y="3067737"/>
            <a:ext cx="1280728" cy="1017604"/>
          </a:xfrm>
          <a:prstGeom prst="rect">
            <a:avLst/>
          </a:prstGeom>
        </p:spPr>
      </p:pic>
      <p:sp>
        <p:nvSpPr>
          <p:cNvPr id="13" name="Slide Number Placeholder 12">
            <a:extLst>
              <a:ext uri="{FF2B5EF4-FFF2-40B4-BE49-F238E27FC236}">
                <a16:creationId xmlns:a16="http://schemas.microsoft.com/office/drawing/2014/main" id="{BB943C5B-0757-4D9E-A888-6E0AFFDA7845}"/>
              </a:ext>
            </a:extLst>
          </p:cNvPr>
          <p:cNvSpPr>
            <a:spLocks noGrp="1"/>
          </p:cNvSpPr>
          <p:nvPr>
            <p:ph type="sldNum" sz="quarter" idx="12"/>
          </p:nvPr>
        </p:nvSpPr>
        <p:spPr/>
        <p:txBody>
          <a:bodyPr/>
          <a:lstStyle/>
          <a:p>
            <a:fld id="{8D002933-DA69-4593-A8BE-46BA8199777B}" type="slidenum">
              <a:rPr lang="en-DE" smtClean="0"/>
              <a:t>2</a:t>
            </a:fld>
            <a:endParaRPr lang="en-DE"/>
          </a:p>
        </p:txBody>
      </p:sp>
    </p:spTree>
    <p:extLst>
      <p:ext uri="{BB962C8B-B14F-4D97-AF65-F5344CB8AC3E}">
        <p14:creationId xmlns:p14="http://schemas.microsoft.com/office/powerpoint/2010/main" val="38905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58" grpId="0"/>
      <p:bldP spid="59" grpId="0" animBg="1"/>
      <p:bldP spid="1024" grpId="0"/>
      <p:bldP spid="1025" grpId="0" animBg="1"/>
      <p:bldP spid="1027" grpId="0" animBg="1"/>
      <p:bldP spid="1029" grpId="0" animBg="1"/>
      <p:bldP spid="103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pic>
        <p:nvPicPr>
          <p:cNvPr id="8" name="Graphic 7">
            <a:extLst>
              <a:ext uri="{FF2B5EF4-FFF2-40B4-BE49-F238E27FC236}">
                <a16:creationId xmlns:a16="http://schemas.microsoft.com/office/drawing/2014/main" id="{20F34700-7CB4-4629-9435-18A2209578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2511" y="4096778"/>
            <a:ext cx="10714720" cy="119452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472705"/>
            <a:ext cx="6097162" cy="369332"/>
          </a:xfrm>
          <a:prstGeom prst="rect">
            <a:avLst/>
          </a:prstGeom>
          <a:noFill/>
        </p:spPr>
        <p:txBody>
          <a:bodyPr wrap="square">
            <a:spAutoFit/>
          </a:bodyPr>
          <a:lstStyle/>
          <a:p>
            <a:pPr algn="ctr"/>
            <a:r>
              <a:rPr lang="en-US" sz="1800" dirty="0">
                <a:solidFill>
                  <a:srgbClr val="FCDC34"/>
                </a:solidFill>
              </a:rPr>
              <a:t>Supervisor: Prof. Dr. Max Happel</a:t>
            </a:r>
            <a:endParaRPr lang="en-DE" sz="1800" dirty="0">
              <a:solidFill>
                <a:srgbClr val="FCDC34"/>
              </a:solidFill>
            </a:endParaRPr>
          </a:p>
        </p:txBody>
      </p:sp>
    </p:spTree>
    <p:extLst>
      <p:ext uri="{BB962C8B-B14F-4D97-AF65-F5344CB8AC3E}">
        <p14:creationId xmlns:p14="http://schemas.microsoft.com/office/powerpoint/2010/main" val="327848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663696" y="11952"/>
            <a:ext cx="10515600" cy="1325563"/>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12/12/2023 14:15</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533400" y="4753"/>
            <a:ext cx="10515600" cy="1325563"/>
          </a:xfrm>
        </p:spPr>
        <p:txBody>
          <a:bodyPr/>
          <a:lstStyle/>
          <a:p>
            <a:r>
              <a:rPr lang="en-US" dirty="0"/>
              <a:t>Objective</a:t>
            </a:r>
            <a:endParaRPr lang="en-DE" dirty="0"/>
          </a:p>
        </p:txBody>
      </p:sp>
      <p:sp>
        <p:nvSpPr>
          <p:cNvPr id="4" name="TextBox 3">
            <a:extLst>
              <a:ext uri="{FF2B5EF4-FFF2-40B4-BE49-F238E27FC236}">
                <a16:creationId xmlns:a16="http://schemas.microsoft.com/office/drawing/2014/main" id="{9F59ABA8-1E66-44E3-BFEC-888E602C55AD}"/>
              </a:ext>
            </a:extLst>
          </p:cNvPr>
          <p:cNvSpPr txBox="1"/>
          <p:nvPr/>
        </p:nvSpPr>
        <p:spPr>
          <a:xfrm>
            <a:off x="586333" y="1330316"/>
            <a:ext cx="10218943" cy="1815882"/>
          </a:xfrm>
          <a:prstGeom prst="rect">
            <a:avLst/>
          </a:prstGeom>
          <a:noFill/>
        </p:spPr>
        <p:txBody>
          <a:bodyPr wrap="square" rtlCol="0">
            <a:spAutoFit/>
          </a:bodyPr>
          <a:lstStyle/>
          <a:p>
            <a:r>
              <a:rPr lang="en-US" sz="2800" dirty="0"/>
              <a:t>Neuronal circuit functions in frontal cortex – exploitative vs explorative strategies</a:t>
            </a:r>
          </a:p>
          <a:p>
            <a:pPr marL="742950" lvl="1" indent="-285750">
              <a:buFont typeface="Arial" panose="020B0604020202020204" pitchFamily="34" charset="0"/>
              <a:buChar char="•"/>
            </a:pPr>
            <a:r>
              <a:rPr lang="en-US" sz="2800" dirty="0"/>
              <a:t>   frontal activity before patch leaving decision</a:t>
            </a:r>
          </a:p>
          <a:p>
            <a:pPr marL="742950" lvl="1" indent="-285750">
              <a:buFont typeface="Arial" panose="020B0604020202020204" pitchFamily="34" charset="0"/>
              <a:buChar char="•"/>
            </a:pPr>
            <a:r>
              <a:rPr lang="en-US" sz="2800" dirty="0"/>
              <a:t>Layer-dependent processing</a:t>
            </a:r>
            <a:endParaRPr lang="en-DE" sz="2800" dirty="0"/>
          </a:p>
        </p:txBody>
      </p:sp>
      <p:sp>
        <p:nvSpPr>
          <p:cNvPr id="5" name="Arrow: Down 4">
            <a:extLst>
              <a:ext uri="{FF2B5EF4-FFF2-40B4-BE49-F238E27FC236}">
                <a16:creationId xmlns:a16="http://schemas.microsoft.com/office/drawing/2014/main" id="{530C873D-86A6-4511-8CAB-BD64D1D3FAC7}"/>
              </a:ext>
            </a:extLst>
          </p:cNvPr>
          <p:cNvSpPr/>
          <p:nvPr/>
        </p:nvSpPr>
        <p:spPr>
          <a:xfrm rot="10800000">
            <a:off x="1386724" y="2249700"/>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12/12/2023 14:15</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5</a:t>
            </a:fld>
            <a:endParaRPr lang="en-DE"/>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3" name="Picture 2">
            <a:extLst>
              <a:ext uri="{FF2B5EF4-FFF2-40B4-BE49-F238E27FC236}">
                <a16:creationId xmlns:a16="http://schemas.microsoft.com/office/drawing/2014/main" id="{8E5A0EED-C784-120B-7796-F89A5A25DA82}"/>
              </a:ext>
            </a:extLst>
          </p:cNvPr>
          <p:cNvPicPr>
            <a:picLocks noChangeAspect="1"/>
          </p:cNvPicPr>
          <p:nvPr/>
        </p:nvPicPr>
        <p:blipFill rotWithShape="1">
          <a:blip r:embed="rId4"/>
          <a:srcRect t="16555"/>
          <a:stretch/>
        </p:blipFill>
        <p:spPr>
          <a:xfrm>
            <a:off x="40943" y="908385"/>
            <a:ext cx="4624462" cy="2137392"/>
          </a:xfrm>
          <a:prstGeom prst="rect">
            <a:avLst/>
          </a:prstGeom>
        </p:spPr>
      </p:pic>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5"/>
          <a:srcRect t="22290"/>
          <a:stretch/>
        </p:blipFill>
        <p:spPr>
          <a:xfrm>
            <a:off x="4665405" y="970317"/>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6"/>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87253" y="3718975"/>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12/12/2023 14:15</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6</a:t>
            </a:fld>
            <a:endParaRPr lang="en-DE"/>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1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How do we study this?</a:t>
            </a:r>
            <a:endParaRPr lang="en-DE"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12/12/2023 14:15</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7</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83830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3" name="TextBox 12">
            <a:extLst>
              <a:ext uri="{FF2B5EF4-FFF2-40B4-BE49-F238E27FC236}">
                <a16:creationId xmlns:a16="http://schemas.microsoft.com/office/drawing/2014/main" id="{DDE32977-5A67-0FA7-9FA5-4B41AAA5DB1E}"/>
              </a:ext>
            </a:extLst>
          </p:cNvPr>
          <p:cNvSpPr txBox="1"/>
          <p:nvPr/>
        </p:nvSpPr>
        <p:spPr>
          <a:xfrm>
            <a:off x="3480914" y="4539291"/>
            <a:ext cx="7726303" cy="923330"/>
          </a:xfrm>
          <a:prstGeom prst="rect">
            <a:avLst/>
          </a:prstGeom>
          <a:noFill/>
        </p:spPr>
        <p:txBody>
          <a:bodyPr wrap="square" rtlCol="0">
            <a:spAutoFit/>
          </a:bodyPr>
          <a:lstStyle/>
          <a:p>
            <a:r>
              <a:rPr lang="en-US" dirty="0">
                <a:latin typeface="Georgia" panose="02040502050405020303" pitchFamily="18" charset="0"/>
              </a:rPr>
              <a:t>Number of consecutive unrewarded pokes before leaving is independent </a:t>
            </a:r>
          </a:p>
          <a:p>
            <a:r>
              <a:rPr lang="en-US" dirty="0">
                <a:latin typeface="Georgia" panose="02040502050405020303" pitchFamily="18" charset="0"/>
              </a:rPr>
              <a:t>of starting reward probability and total number of rewards received in a trial.</a:t>
            </a:r>
          </a:p>
        </p:txBody>
      </p:sp>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does the animal behave?</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12/12/2023 14:15</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8</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480914" y="5540153"/>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2" presetClass="entr" presetSubtype="2"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5"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12/12/2023 14:15</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9</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970</Words>
  <Application>Microsoft Office PowerPoint</Application>
  <PresentationFormat>Widescreen</PresentationFormat>
  <Paragraphs>189</Paragraphs>
  <Slides>19</Slides>
  <Notes>10</Notes>
  <HiddenSlides>5</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vt:lpstr>
      <vt:lpstr>Georgia</vt:lpstr>
      <vt:lpstr>Office Theme</vt:lpstr>
      <vt:lpstr>My Journey </vt:lpstr>
      <vt:lpstr>Research experience</vt:lpstr>
      <vt:lpstr>PowerPoint Presentation</vt:lpstr>
      <vt:lpstr>Decision making in uncertain situations</vt:lpstr>
      <vt:lpstr>Objective</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454</cp:revision>
  <dcterms:created xsi:type="dcterms:W3CDTF">2023-12-08T14:45:30Z</dcterms:created>
  <dcterms:modified xsi:type="dcterms:W3CDTF">2023-12-12T15:16:33Z</dcterms:modified>
</cp:coreProperties>
</file>